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emf" ContentType="image/x-emf"/>
  <Default Extension="rels" ContentType="application/vnd.openxmlformats-package.relationships+xml"/>
  <Default Extension="bin" ContentType="application/vnd.openxmlformats-officedocument.oleObject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>
      <p:cViewPr varScale="1">
        <p:scale>
          <a:sx n="70" d="100"/>
          <a:sy n="70" d="100"/>
        </p:scale>
        <p:origin x="603" y="24"/>
      </p:cViewPr>
      <p:guideLst>
        <p:guide pos="3840"/>
        <p:guide pos="216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 /><Relationship Id="rId26" Type="http://schemas.openxmlformats.org/officeDocument/2006/relationships/tableStyles" Target="tableStyles.xml" /><Relationship Id="rId2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04/07/2024</a:t>
            </a:fld>
            <a:endParaRPr lang="en-ID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www.pexels.com/@fauxels?utm_content=attributionCopyText&amp;utm_medium=referral&amp;utm_source=pexels" TargetMode="Externa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unsplash.com/@officestock?utm_source=unsplash&amp;utm_medium=referral&amp;utm_content=creditCopyText" TargetMode="Externa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www.pexels.com/@shvetsa?utm_content=attributionCopyText&amp;utm_medium=referral&amp;utm_source=pexels" TargetMode="Externa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9848BD-3C4F-6EE1-D48C-AD7BD030E8FD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9</a:t>
            </a:fld>
            <a:endParaRPr lang="en-ID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</a:t>
            </a:fld>
            <a:endParaRPr lang="en-ID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2D059E-EF0A-EB65-3AD8-DD4A6BEDB43D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64761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618981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7284843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11ED4A9-6593-2216-3DCD-585C1D79E524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13276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133698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59211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F4E5B5A-5CA9-9EAA-B7B4-AFDD94D033EC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5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15" imgW="7772400" imgH="10058400" progId="TCLayout.ActiveDocument.1">
              <p:embed/>
              <p:pic>
                <p:nvPicPr>
                  <p:cNvPr id="6" name="Object 5"/>
                  <p:cNvPicPr/>
                  <p:nvPr/>
                </p:nvPicPr>
                <p:blipFill>
                  <a:blip r:embed="rId14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emf"/><Relationship Id="rId4" Type="http://schemas.openxmlformats.org/officeDocument/2006/relationships/oleObject" Target="../embeddings/oleObject4.bin"/><Relationship Id="rId5" Type="http://schemas.openxmlformats.org/officeDocument/2006/relationships/image" Target="../media/image16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Relationship Id="rId4" Type="http://schemas.openxmlformats.org/officeDocument/2006/relationships/oleObject" Target="../embeddings/oleObject3.bin"/><Relationship Id="rId5" Type="http://schemas.openxmlformats.org/officeDocument/2006/relationships/image" Target="../media/image7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4" imgW="7772400" imgH="10058400" progId="TCLayout.ActiveDocument.1">
              <p:embed/>
              <p:pic>
                <p:nvPicPr>
                  <p:cNvPr id="23" name="Object 22"/>
                  <p:cNvPicPr/>
                  <p:nvPr/>
                </p:nvPicPr>
                <p:blipFill>
                  <a:blip r:embed="rId3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fill="norm" stroke="1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r>
              <a:rPr lang="en-US" sz="6600"/>
              <a:t>We are </a:t>
            </a:r>
            <a:r>
              <a:rPr lang="en-US" sz="6600"/>
              <a:t>mustrust</a:t>
            </a:r>
            <a:r>
              <a:rPr lang="en-US" sz="6600"/>
              <a:t>!</a:t>
            </a:r>
            <a:endParaRPr lang="en-US" sz="6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11797" y="3687147"/>
            <a:ext cx="3600953" cy="1428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306570" y="3939957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Rust Logo PNG Vector (SVG) Free Downloa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5191876" y="3281307"/>
            <a:ext cx="2233159" cy="2240628"/>
          </a:xfrm>
          <a:prstGeom prst="rect">
            <a:avLst/>
          </a:prstGeom>
          <a:noFill/>
        </p:spPr>
      </p:pic>
      <p:pic>
        <p:nvPicPr>
          <p:cNvPr id="9" name="Picture 4" descr="MMU letter logo design in illustration. Vector logo, calligraphy ...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8082800" y="2601978"/>
            <a:ext cx="3535907" cy="3535907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 bwMode="auto">
          <a:xfrm>
            <a:off x="7781029" y="3908267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40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MMU</a:t>
            </a: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部分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</a:t>
            </a:r>
            <a:endParaRPr lang="zh-CN"/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"/>
          <p:cNvSpPr/>
          <p:nvPr/>
        </p:nvSpPr>
        <p:spPr bwMode="auto">
          <a:xfrm flipH="0" flipV="0">
            <a:off x="1804002" y="2548252"/>
            <a:ext cx="8271563" cy="22863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使用软件模拟，实现了一个简单的内存管理单元(MMU)模拟器,支持虚拟内存、页表管理、TLB加速以及LRU和FIFO两种页面替换策略。</a:t>
            </a:r>
            <a:endParaRPr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用</a:t>
            </a:r>
            <a:r>
              <a:rPr lang="zh-Hans" sz="24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链表维护内存帧的使用情况,并提供了一系列函数来处理内存访问、页面错误等操作。</a:t>
            </a:r>
            <a:endParaRPr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运行测试程序，统计访存时间</a:t>
            </a:r>
            <a:endParaRPr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MMU部分——关键函数</a:t>
            </a:r>
            <a:endParaRPr lang="zh-CN"/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790554772" name=""/>
          <p:cNvSpPr/>
          <p:nvPr/>
        </p:nvSpPr>
        <p:spPr bwMode="auto">
          <a:xfrm flipH="0" flipV="0"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address_map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将虚拟地址映射到物理地址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先查找TLB,未命中则访问页表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页表项无效时,触发页面错误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更新LRU/FIFO链表和TLB</a:t>
            </a:r>
            <a:endParaRPr sz="2800"/>
          </a:p>
        </p:txBody>
      </p:sp>
      <p:pic>
        <p:nvPicPr>
          <p:cNvPr id="4161555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11126" y="1163002"/>
            <a:ext cx="6195107" cy="50282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MMU部分——关键函数</a:t>
            </a:r>
            <a:endParaRPr lang="zh-CN"/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38956283" name=""/>
          <p:cNvSpPr/>
          <p:nvPr/>
        </p:nvSpPr>
        <p:spPr bwMode="auto">
          <a:xfrm flipH="0" flipV="0"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pageFault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处理页面错误情况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根据ReplacementStrategy选择替换帧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若使用TLB,清除被替换页的TLB条目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将脏页写回磁盘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读入导致页面错误的页到替换帧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更新页表项和LRU/FIFO链表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78033206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000750" y="1174749"/>
            <a:ext cx="6301464" cy="5206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MMU部分——关键函数</a:t>
            </a:r>
            <a:endParaRPr lang="zh-CN"/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49867382" name=""/>
          <p:cNvSpPr/>
          <p:nvPr/>
        </p:nvSpPr>
        <p:spPr bwMode="auto">
          <a:xfrm flipH="0" flipV="0"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TLB_search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在TLB中搜索虚拟地址映射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找到则更新引用位和脏位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未找到返回-1(TLB未命中)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2657729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044132" y="1358899"/>
            <a:ext cx="7016105" cy="4387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MMU部分——关键函数</a:t>
            </a:r>
            <a:endParaRPr lang="zh-CN"/>
          </a:p>
        </p:txBody>
      </p:sp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65081642" name=""/>
          <p:cNvSpPr/>
          <p:nvPr/>
        </p:nvSpPr>
        <p:spPr bwMode="auto">
          <a:xfrm flipH="0" flipV="0">
            <a:off x="207999" y="1320756"/>
            <a:ext cx="5533138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TLB_update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将页号和帧号映射添加到TLB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优先使用空闲条目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无空闲条目时,使用LRU替换策略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被替换条目脏位为1,更新页表项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21024492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54427" y="850899"/>
            <a:ext cx="6437585" cy="5556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MMU部分——模拟结果</a:t>
            </a:r>
            <a:endParaRPr lang="zh-CN"/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762954276" name=""/>
          <p:cNvSpPr txBox="1"/>
          <p:nvPr/>
        </p:nvSpPr>
        <p:spPr bwMode="auto">
          <a:xfrm flipH="0" flipV="0">
            <a:off x="3938624" y="1904999"/>
            <a:ext cx="73834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TODO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交叉编译与上板——bindgen方案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70864448" name=""/>
          <p:cNvSpPr txBox="1"/>
          <p:nvPr/>
        </p:nvSpPr>
        <p:spPr bwMode="auto">
          <a:xfrm flipH="0" flipV="0">
            <a:off x="700123" y="1952623"/>
            <a:ext cx="7954095" cy="122826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49965" indent="-349965">
              <a:buFont typeface="Arial"/>
              <a:buChar char="•"/>
              <a:defRPr/>
            </a:pPr>
            <a:r>
              <a:rPr sz="2400"/>
              <a:t>用 wrapper.c  include 所有头文件。</a:t>
            </a:r>
            <a:endParaRPr sz="2400"/>
          </a:p>
          <a:p>
            <a:pPr marL="283879" indent="-283879">
              <a:buFont typeface="Arial"/>
              <a:buChar char="•"/>
              <a:defRPr/>
            </a:pPr>
            <a:r>
              <a:rPr sz="2400"/>
              <a:t>再对这一 c 文件进行 bindgen，可以得到干净的 bind.rs（不会生成调用的库函数）</a:t>
            </a:r>
            <a:endParaRPr sz="2400"/>
          </a:p>
        </p:txBody>
      </p:sp>
      <p:pic>
        <p:nvPicPr>
          <p:cNvPr id="133216101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34999" y="3619499"/>
            <a:ext cx="11218824" cy="2892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交叉编译与上板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Arial"/>
              <a:ea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交叉编译与上板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Arial"/>
              <a:ea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 bwMode="auto">
          <a:xfrm>
            <a:off x="523734" y="494310"/>
            <a:ext cx="60971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4400" b="1">
                <a:solidFill>
                  <a:schemeClr val="accent2">
                    <a:lumMod val="75000"/>
                  </a:schemeClr>
                </a:solidFill>
                <a:latin typeface="+mn-ea"/>
              </a:rPr>
              <a:t>小组成员与分工</a:t>
            </a:r>
            <a:endParaRPr lang="zh-CN" sz="4400" b="1"/>
          </a:p>
        </p:txBody>
      </p:sp>
      <p:sp>
        <p:nvSpPr>
          <p:cNvPr id="4" name="文本框 3"/>
          <p:cNvSpPr txBox="1"/>
          <p:nvPr/>
        </p:nvSpPr>
        <p:spPr bwMode="auto">
          <a:xfrm>
            <a:off x="641445" y="1385248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阎昶澍：组长，参与</a:t>
            </a:r>
            <a:r>
              <a:rPr lang="en-US"/>
              <a:t>Rust</a:t>
            </a:r>
            <a:r>
              <a:rPr lang="zh-CN"/>
              <a:t>改写，</a:t>
            </a:r>
            <a:r>
              <a:rPr lang="en-US"/>
              <a:t>MMU</a:t>
            </a:r>
            <a:r>
              <a:rPr lang="zh-CN"/>
              <a:t>部分，交叉编译与上板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郭东昊：组员，参与</a:t>
            </a:r>
            <a:r>
              <a:rPr lang="en-US"/>
              <a:t>Rust</a:t>
            </a:r>
            <a:r>
              <a:rPr lang="zh-CN"/>
              <a:t>改写，上板与</a:t>
            </a:r>
            <a:r>
              <a:rPr lang="en-US"/>
              <a:t>PPT</a:t>
            </a:r>
            <a:r>
              <a:rPr lang="zh-CN"/>
              <a:t>制作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薄震宇：组员，参与</a:t>
            </a:r>
            <a:r>
              <a:rPr lang="en-US"/>
              <a:t>Rust</a:t>
            </a:r>
            <a:r>
              <a:rPr lang="zh-CN"/>
              <a:t>改写，</a:t>
            </a:r>
            <a:r>
              <a:rPr lang="en-US"/>
              <a:t>PPT</a:t>
            </a:r>
            <a:r>
              <a:rPr lang="zh-CN"/>
              <a:t>制作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周翟恩和：组员，参与</a:t>
            </a:r>
            <a:r>
              <a:rPr lang="en-US"/>
              <a:t>Rust</a:t>
            </a:r>
            <a:r>
              <a:rPr lang="zh-CN"/>
              <a:t>改写，</a:t>
            </a:r>
            <a:r>
              <a:rPr lang="en-US"/>
              <a:t>PPT</a:t>
            </a:r>
            <a:r>
              <a:rPr lang="zh-CN"/>
              <a:t>制作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王劲博：组员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4" imgW="7772400" imgH="10058400" progId="TCLayout.ActiveDocument.1">
              <p:embed/>
              <p:pic>
                <p:nvPicPr>
                  <p:cNvPr id="4" name="Object 3"/>
                  <p:cNvPicPr/>
                  <p:nvPr/>
                </p:nvPicPr>
                <p:blipFill>
                  <a:blip r:embed="rId3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t="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fill="norm" stroke="1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fill="norm" stroke="1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fill="norm" stroke="1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fill="norm" stroke="1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fill="norm" stroke="1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fill="norm" stroke="1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6097495" cy="762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44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同类项目对比</a:t>
            </a:r>
            <a:endParaRPr lang="zh-CN" sz="4400" b="1"/>
          </a:p>
        </p:txBody>
      </p:sp>
      <p:graphicFrame>
        <p:nvGraphicFramePr>
          <p:cNvPr id="929128887" name=""/>
          <p:cNvGraphicFramePr>
            <a:graphicFrameLocks xmlns:a="http://schemas.openxmlformats.org/drawingml/2006/main"/>
          </p:cNvGraphicFramePr>
          <p:nvPr/>
        </p:nvGraphicFramePr>
        <p:xfrm>
          <a:off x="604874" y="2133599"/>
          <a:ext cx="10847349" cy="277367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4376475"/>
                <a:gridCol w="2247378"/>
                <a:gridCol w="2129095"/>
                <a:gridCol w="2094399"/>
              </a:tblGrid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1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项目完成度\组名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9524" algn="ctr"/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1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mustrust (OSH2024)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9524" algn="ctr"/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1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9524" algn="ctr"/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1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9524" algn="ctr"/>
                    <a:lnB w="9524" algn="ctr"/>
                  </a:tcPr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rust完整改写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交叉编译&amp;QEMU模拟器运行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上板运行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9524" algn="ctr"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4" imgW="7772400" imgH="10058400" progId="TCLayout.ActiveDocument.1">
              <p:embed/>
              <p:pic>
                <p:nvPicPr>
                  <p:cNvPr id="4" name="Object 3"/>
                  <p:cNvPicPr/>
                  <p:nvPr/>
                </p:nvPicPr>
                <p:blipFill>
                  <a:blip r:embed="rId3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533400" y="952500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533400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fill="norm" stroke="1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533400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533400" y="1524000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fill="norm" stroke="1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 bwMode="auto">
          <a:xfrm>
            <a:off x="2019300" y="2047875"/>
            <a:ext cx="3028950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 bwMode="auto">
          <a:xfrm>
            <a:off x="1066800" y="1729637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fill="norm" stroke="1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fill="norm" stroke="1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fill="norm" stroke="1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fill="norm" stroke="1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fill="norm" stroke="1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fill="norm" stroke="1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1066799" y="2938039"/>
            <a:ext cx="3465001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80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/>
          </a:p>
        </p:txBody>
      </p:sp>
      <p:sp>
        <p:nvSpPr>
          <p:cNvPr id="32" name="Title 1"/>
          <p:cNvSpPr txBox="1"/>
          <p:nvPr/>
        </p:nvSpPr>
        <p:spPr bwMode="auto">
          <a:xfrm>
            <a:off x="5671791" y="178549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/>
          </a:p>
        </p:txBody>
      </p:sp>
      <p:sp>
        <p:nvSpPr>
          <p:cNvPr id="33" name="Title 1"/>
          <p:cNvSpPr txBox="1"/>
          <p:nvPr/>
        </p:nvSpPr>
        <p:spPr bwMode="auto">
          <a:xfrm>
            <a:off x="6546376" y="1839354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sz="3200" b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sz="3200" b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68728" y="3181062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/>
          </a:p>
        </p:txBody>
      </p:sp>
      <p:sp>
        <p:nvSpPr>
          <p:cNvPr id="35" name="Title 1"/>
          <p:cNvSpPr txBox="1"/>
          <p:nvPr/>
        </p:nvSpPr>
        <p:spPr bwMode="auto">
          <a:xfrm>
            <a:off x="6545525" y="3187338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sz="3200" b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sz="3200" b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68728" y="470221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/>
          </a:p>
        </p:txBody>
      </p:sp>
      <p:sp>
        <p:nvSpPr>
          <p:cNvPr id="37" name="Title 1"/>
          <p:cNvSpPr txBox="1"/>
          <p:nvPr/>
        </p:nvSpPr>
        <p:spPr bwMode="auto">
          <a:xfrm>
            <a:off x="6545525" y="4702217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b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b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68728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68728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717701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717701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基本方法与原则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 bwMode="auto">
          <a:xfrm>
            <a:off x="655093" y="1241946"/>
            <a:ext cx="9096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/>
              <a:t>基本方法：将源码的函数进行拆分为各种简单的函数或方法，然后整合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zh-CN"/>
              <a:t>改写原则：保留源码中的所有函数，函数的命名相应的改为符合</a:t>
            </a:r>
            <a:r>
              <a:rPr lang="en-US"/>
              <a:t>Rust</a:t>
            </a:r>
            <a:r>
              <a:rPr lang="zh-CN"/>
              <a:t>命名规范的版本，如“</a:t>
            </a:r>
            <a:r>
              <a:rPr lang="en-US"/>
              <a:t>vInitialiseList</a:t>
            </a:r>
            <a:r>
              <a:rPr lang="zh-CN"/>
              <a:t>”改为“</a:t>
            </a:r>
            <a:r>
              <a:rPr lang="en-US"/>
              <a:t>initialize_list</a:t>
            </a:r>
            <a:r>
              <a:rPr lang="zh-CN"/>
              <a:t>”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困难与解决方案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适配上板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 bwMode="auto">
          <a:xfrm>
            <a:off x="702860" y="1295400"/>
            <a:ext cx="8557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/>
              <a:t>问题：上板时为</a:t>
            </a:r>
            <a:r>
              <a:rPr lang="en-US"/>
              <a:t>no-std</a:t>
            </a:r>
            <a:r>
              <a:rPr lang="zh-CN"/>
              <a:t>环境，这意味着不支持</a:t>
            </a:r>
            <a:r>
              <a:rPr lang="en-US"/>
              <a:t>std</a:t>
            </a:r>
            <a:r>
              <a:rPr lang="zh-CN"/>
              <a:t>库。编译时报错如下图。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zh-CN"/>
              <a:t>解决方案：使用</a:t>
            </a:r>
            <a:r>
              <a:rPr lang="en-US"/>
              <a:t>no-std</a:t>
            </a:r>
            <a:r>
              <a:rPr lang="zh-CN"/>
              <a:t>环境支持的库如</a:t>
            </a:r>
            <a:r>
              <a:rPr lang="en-US"/>
              <a:t>core</a:t>
            </a:r>
            <a:r>
              <a:rPr lang="zh-CN"/>
              <a:t>，</a:t>
            </a:r>
            <a:r>
              <a:rPr lang="en-US"/>
              <a:t>alloc</a:t>
            </a:r>
            <a:r>
              <a:rPr lang="zh-CN"/>
              <a:t>等来替代</a:t>
            </a:r>
            <a:r>
              <a:rPr lang="en-US"/>
              <a:t>std</a:t>
            </a:r>
            <a:r>
              <a:rPr lang="zh-CN"/>
              <a:t>：</a:t>
            </a: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core</a:t>
            </a:r>
            <a:r>
              <a:rPr lang="zh-CN"/>
              <a:t>：</a:t>
            </a: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alloc</a:t>
            </a:r>
            <a:r>
              <a:rPr lang="zh-CN"/>
              <a:t>：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6409416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task模块</a:t>
            </a:r>
            <a:endParaRPr lang="zh-CN"/>
          </a:p>
        </p:txBody>
      </p:sp>
      <p:sp>
        <p:nvSpPr>
          <p:cNvPr id="415095042" name=""/>
          <p:cNvSpPr txBox="1"/>
          <p:nvPr/>
        </p:nvSpPr>
        <p:spPr bwMode="auto">
          <a:xfrm flipH="0" flipV="0">
            <a:off x="1446249" y="2270124"/>
            <a:ext cx="9527159" cy="266880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 sz="2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模块简介</a:t>
            </a:r>
            <a:r>
              <a:rPr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：FreeRTOS任务管理模块，提供任务的创建、删除、挂起和恢复等操作。</a:t>
            </a:r>
            <a:endParaRPr sz="7200"/>
          </a:p>
          <a:p>
            <a:pPr marL="283879" indent="-283879">
              <a:buFont typeface="Arial"/>
              <a:buChar char="•"/>
              <a:defRPr/>
            </a:pPr>
            <a:r>
              <a:rPr sz="2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核心数据结构</a:t>
            </a:r>
            <a:r>
              <a:rPr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：主要数据结构为</a:t>
            </a:r>
            <a:r>
              <a:rPr sz="24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TaskControlBlock</a:t>
            </a:r>
            <a:r>
              <a:rPr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，包含任务状态、优先级、名称等字段。</a:t>
            </a:r>
            <a:endParaRPr sz="7200"/>
          </a:p>
          <a:p>
            <a:pPr marL="283879" indent="-283879">
              <a:buFont typeface="Arial"/>
              <a:buChar char="•"/>
              <a:defRPr/>
            </a:pPr>
            <a:r>
              <a:rPr sz="2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关键特性</a:t>
            </a:r>
            <a:r>
              <a:rPr sz="2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：通过条件编译适应不同配置，提高模块的灵活性和安全性。</a:t>
            </a:r>
            <a:endParaRPr sz="7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138857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task模块</a:t>
            </a:r>
            <a:endParaRPr lang="zh-CN"/>
          </a:p>
        </p:txBody>
      </p:sp>
      <p:pic>
        <p:nvPicPr>
          <p:cNvPr id="153964093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236710" y="460374"/>
            <a:ext cx="4320289" cy="2898774"/>
          </a:xfrm>
          <a:prstGeom prst="rect">
            <a:avLst/>
          </a:prstGeom>
        </p:spPr>
      </p:pic>
      <p:sp>
        <p:nvSpPr>
          <p:cNvPr id="965178960" name=""/>
          <p:cNvSpPr txBox="1"/>
          <p:nvPr/>
        </p:nvSpPr>
        <p:spPr bwMode="auto">
          <a:xfrm flipH="0" flipV="0">
            <a:off x="906499" y="2322649"/>
            <a:ext cx="5562894" cy="20729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 marL="371994" indent="-371994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state_list_item</a:t>
            </a: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：任务状态列表项。</a:t>
            </a:r>
            <a:endParaRPr sz="4800"/>
          </a:p>
          <a:p>
            <a:pPr marL="371994" indent="-371994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priority</a:t>
            </a: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：任务优先级。</a:t>
            </a:r>
            <a:endParaRPr sz="4800"/>
          </a:p>
          <a:p>
            <a:pPr marL="371994" indent="-371994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task_name</a:t>
            </a: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：任务名称。</a:t>
            </a:r>
            <a:endParaRPr sz="4800"/>
          </a:p>
          <a:p>
            <a:pPr marL="371994" indent="-371994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stack_pointer</a:t>
            </a: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：堆栈指针。</a:t>
            </a:r>
            <a:endParaRPr sz="4800"/>
          </a:p>
          <a:p>
            <a:pPr marL="371994" indent="-371994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stack_length</a:t>
            </a: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：堆栈长度。</a:t>
            </a:r>
            <a:endParaRPr sz="4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ONLYOFFICE/8.1.0.169</Application>
  <DocSecurity>0</DocSecurity>
  <PresentationFormat>宽屏</PresentationFormat>
  <Paragraphs>0</Paragraphs>
  <Slides>20</Slides>
  <Notes>20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dc:identifier/>
  <dc:language/>
  <cp:lastModifiedBy/>
  <cp:revision>242</cp:revision>
  <dcterms:created xsi:type="dcterms:W3CDTF">2019-08-16T12:08:31Z</dcterms:created>
  <dcterms:modified xsi:type="dcterms:W3CDTF">2024-07-05T07:05:50Z</dcterms:modified>
  <cp:category/>
  <cp:contentStatus/>
  <cp:version/>
</cp:coreProperties>
</file>